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7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9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94660"/>
  </p:normalViewPr>
  <p:slideViewPr>
    <p:cSldViewPr>
      <p:cViewPr>
        <p:scale>
          <a:sx n="76" d="100"/>
          <a:sy n="76" d="100"/>
        </p:scale>
        <p:origin x="-168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F1373-B54C-4D35-858E-7EBFEEBAE7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FD3E5A27-72D6-4763-BFA6-AD5E34897557}">
      <dgm:prSet custT="1"/>
      <dgm:spPr>
        <a:solidFill>
          <a:srgbClr val="00B0F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tr-TR" sz="6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BİR DURAK ÖNCE İNİN OBEZİTE İLE MÜCADELE EDİN</a:t>
          </a:r>
          <a:endParaRPr lang="tr-TR" sz="6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45D1C511-F55F-431A-89E9-63FA04C635AA}" type="parTrans" cxnId="{98F83558-E86C-4957-BB88-CE8576D2385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tr-TR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EB6FE8CD-B525-45BD-8A00-0349A63452EE}" type="sibTrans" cxnId="{98F83558-E86C-4957-BB88-CE8576D2385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tr-TR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EF6ED59B-4719-4112-80D3-990ED167671D}" type="pres">
      <dgm:prSet presAssocID="{6FEF1373-B54C-4D35-858E-7EBFEEBAE7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1F393B-2C03-4579-8D80-4C5351E21C9E}" type="pres">
      <dgm:prSet presAssocID="{FD3E5A27-72D6-4763-BFA6-AD5E348975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8F83558-E86C-4957-BB88-CE8576D2385E}" srcId="{6FEF1373-B54C-4D35-858E-7EBFEEBAE7F1}" destId="{FD3E5A27-72D6-4763-BFA6-AD5E34897557}" srcOrd="0" destOrd="0" parTransId="{45D1C511-F55F-431A-89E9-63FA04C635AA}" sibTransId="{EB6FE8CD-B525-45BD-8A00-0349A63452EE}"/>
    <dgm:cxn modelId="{416E1F80-3E06-493E-9954-3ABB0DD57524}" type="presOf" srcId="{FD3E5A27-72D6-4763-BFA6-AD5E34897557}" destId="{CC1F393B-2C03-4579-8D80-4C5351E21C9E}" srcOrd="0" destOrd="0" presId="urn:microsoft.com/office/officeart/2005/8/layout/vList2"/>
    <dgm:cxn modelId="{179077E2-1CFC-4C20-A113-CADFD02166FA}" type="presOf" srcId="{6FEF1373-B54C-4D35-858E-7EBFEEBAE7F1}" destId="{EF6ED59B-4719-4112-80D3-990ED167671D}" srcOrd="0" destOrd="0" presId="urn:microsoft.com/office/officeart/2005/8/layout/vList2"/>
    <dgm:cxn modelId="{2892CF9E-7016-4BB9-82AF-611633271BDD}" type="presParOf" srcId="{EF6ED59B-4719-4112-80D3-990ED167671D}" destId="{CC1F393B-2C03-4579-8D80-4C5351E21C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F393B-2C03-4579-8D80-4C5351E21C9E}">
      <dsp:nvSpPr>
        <dsp:cNvPr id="0" name=""/>
        <dsp:cNvSpPr/>
      </dsp:nvSpPr>
      <dsp:spPr>
        <a:xfrm>
          <a:off x="0" y="1355"/>
          <a:ext cx="8215370" cy="3497751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4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BİR DURAK ÖNCE İNİN OBEZİTE İLE MÜCADELE EDİN</a:t>
          </a:r>
          <a:endParaRPr lang="tr-TR" sz="64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170746" y="172101"/>
        <a:ext cx="7873878" cy="315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40000"/>
                <a:lumOff val="60000"/>
              </a:schemeClr>
            </a:gs>
            <a:gs pos="100000">
              <a:srgbClr val="21D6E0"/>
            </a:gs>
            <a:gs pos="100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028456"/>
            <a:ext cx="8363272" cy="40977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6400" b="1" dirty="0" smtClean="0">
                <a:solidFill>
                  <a:srgbClr val="C00000"/>
                </a:solidFill>
              </a:rPr>
              <a:t>N-OBEZİTE SOSYAL SORUMLULUK YARIŞMASI </a:t>
            </a:r>
          </a:p>
          <a:p>
            <a:pPr marL="0" indent="0" algn="ctr">
              <a:buNone/>
            </a:pPr>
            <a:r>
              <a:rPr lang="tr-TR" sz="3600" b="1" dirty="0" smtClean="0"/>
              <a:t>TEV- HAYRİ TOKAMAN </a:t>
            </a:r>
          </a:p>
          <a:p>
            <a:pPr marL="0" indent="0" algn="ctr">
              <a:buNone/>
            </a:pPr>
            <a:r>
              <a:rPr lang="tr-TR" sz="3600" b="1" dirty="0" smtClean="0"/>
              <a:t>MESLEKİ TEKNİK VE ANADOLU LİSESİ  </a:t>
            </a:r>
            <a:endParaRPr lang="tr-TR" sz="3600" b="1" dirty="0"/>
          </a:p>
        </p:txBody>
      </p:sp>
      <p:pic>
        <p:nvPicPr>
          <p:cNvPr id="5123" name="Picture 3" descr="C:\Users\LENOVO\Desktop\okul logos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1512168" cy="16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6400" dirty="0" smtClean="0"/>
              <a:t/>
            </a:r>
            <a:br>
              <a:rPr lang="tr-TR" sz="6400" dirty="0" smtClean="0"/>
            </a:br>
            <a:r>
              <a:rPr lang="tr-TR" sz="6000" b="1" dirty="0" smtClean="0">
                <a:solidFill>
                  <a:srgbClr val="C00000"/>
                </a:solidFill>
              </a:rPr>
              <a:t>OBEZİTEYLE MÜCADELE VE TEDAVİ</a:t>
            </a:r>
            <a:endParaRPr lang="tr-TR" sz="60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Egzersiz </a:t>
            </a:r>
          </a:p>
          <a:p>
            <a:r>
              <a:rPr lang="tr-TR" sz="3600" b="1" dirty="0" smtClean="0"/>
              <a:t>Diyet </a:t>
            </a:r>
          </a:p>
          <a:p>
            <a:r>
              <a:rPr lang="tr-TR" sz="3600" b="1" dirty="0" smtClean="0"/>
              <a:t>Davranış değişikliği </a:t>
            </a:r>
          </a:p>
          <a:p>
            <a:r>
              <a:rPr lang="tr-TR" sz="3600" b="1" dirty="0" smtClean="0"/>
              <a:t>İlaç tedavisi </a:t>
            </a:r>
          </a:p>
          <a:p>
            <a:r>
              <a:rPr lang="tr-TR" sz="3600" b="1" dirty="0" smtClean="0"/>
              <a:t>Cerrahi tedavi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NOVO\Desktop\kişisel karikatür telifs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0145"/>
            <a:ext cx="9144000" cy="2678775"/>
          </a:xfrm>
        </p:spPr>
        <p:txBody>
          <a:bodyPr>
            <a:normAutofit fontScale="90000"/>
          </a:bodyPr>
          <a:lstStyle/>
          <a:p>
            <a:r>
              <a:rPr lang="tr-TR" sz="6600" b="1" dirty="0" smtClean="0">
                <a:solidFill>
                  <a:srgbClr val="002060"/>
                </a:solidFill>
              </a:rPr>
              <a:t>EL ELE VERİYORUZ</a:t>
            </a:r>
            <a:br>
              <a:rPr lang="tr-TR" sz="6600" b="1" dirty="0" smtClean="0">
                <a:solidFill>
                  <a:srgbClr val="002060"/>
                </a:solidFill>
              </a:rPr>
            </a:br>
            <a:r>
              <a:rPr lang="tr-TR" sz="6600" b="1" dirty="0" smtClean="0">
                <a:solidFill>
                  <a:srgbClr val="002060"/>
                </a:solidFill>
              </a:rPr>
              <a:t>OBEZİTEYLE MÜCADELE </a:t>
            </a:r>
            <a:r>
              <a:rPr lang="tr-TR" sz="6600" b="1" dirty="0" smtClean="0">
                <a:solidFill>
                  <a:srgbClr val="002060"/>
                </a:solidFill>
              </a:rPr>
              <a:t>EDİYORUZ !</a:t>
            </a:r>
            <a:endParaRPr lang="tr-TR" sz="6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LENOVO\Downloads\IMG-20181224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43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tr-TR" sz="5200" b="1" dirty="0" smtClean="0">
                <a:solidFill>
                  <a:srgbClr val="FF0000"/>
                </a:solidFill>
              </a:rPr>
              <a:t>OBEZİTE</a:t>
            </a:r>
            <a:endParaRPr lang="tr-TR" sz="5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2208503499"/>
              </p:ext>
            </p:extLst>
          </p:nvPr>
        </p:nvGraphicFramePr>
        <p:xfrm>
          <a:off x="500034" y="2285992"/>
          <a:ext cx="821537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tr-TR" sz="6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OBEZİTE NEDİR? </a:t>
            </a:r>
            <a:endParaRPr lang="tr-TR" sz="6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268760"/>
            <a:ext cx="864399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r-TR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SAĞLIĞI BOZACAK ÖLÇÜDE VÜCUTTA AŞIRI YAĞ BİRİKMESİDİR.</a:t>
            </a:r>
            <a:endParaRPr lang="tr-TR" sz="36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429000"/>
            <a:ext cx="653464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Untitl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" y="0"/>
            <a:ext cx="9173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400" b="1" dirty="0" smtClean="0"/>
              <a:t>OBEZİTE (ŞİŞMANLIK);</a:t>
            </a:r>
            <a:endParaRPr lang="tr-TR" sz="6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Besinlerle alınan enerji miktarının, harcanan enerji miktarını aştığı durumda ortaya çıkar.</a:t>
            </a:r>
            <a:endParaRPr lang="tr-TR" sz="3600" dirty="0"/>
          </a:p>
        </p:txBody>
      </p:sp>
      <p:pic>
        <p:nvPicPr>
          <p:cNvPr id="1026" name="Picture 2" descr="C:\Users\LENOVO\Desktop\teraz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06543"/>
            <a:ext cx="3887043" cy="36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6400" b="1" dirty="0" smtClean="0">
                <a:solidFill>
                  <a:srgbClr val="FF0000"/>
                </a:solidFill>
              </a:rPr>
              <a:t>OBEZİTENİN NEDENLERİ</a:t>
            </a:r>
            <a:endParaRPr lang="tr-TR" sz="64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589240"/>
          </a:xfrm>
        </p:spPr>
        <p:txBody>
          <a:bodyPr>
            <a:noAutofit/>
          </a:bodyPr>
          <a:lstStyle/>
          <a:p>
            <a:r>
              <a:rPr lang="tr-TR" sz="3400" b="1" dirty="0" smtClean="0"/>
              <a:t>Enerji alımının fazlalığı; </a:t>
            </a:r>
          </a:p>
          <a:p>
            <a:r>
              <a:rPr lang="tr-TR" sz="3400" b="1" dirty="0"/>
              <a:t>A</a:t>
            </a:r>
            <a:r>
              <a:rPr lang="tr-TR" sz="3400" b="1" dirty="0" smtClean="0"/>
              <a:t>şırı yeme, </a:t>
            </a:r>
          </a:p>
          <a:p>
            <a:r>
              <a:rPr lang="tr-TR" sz="3400" b="1" dirty="0"/>
              <a:t>Y</a:t>
            </a:r>
            <a:r>
              <a:rPr lang="tr-TR" sz="3400" b="1" dirty="0" smtClean="0"/>
              <a:t>ağdan zengin ve şeker içeren besinleri yeme, </a:t>
            </a:r>
          </a:p>
          <a:p>
            <a:r>
              <a:rPr lang="tr-TR" sz="3400" b="1" dirty="0"/>
              <a:t>Ö</a:t>
            </a:r>
            <a:r>
              <a:rPr lang="tr-TR" sz="3400" b="1" dirty="0" smtClean="0"/>
              <a:t>ğün atlama, </a:t>
            </a:r>
          </a:p>
          <a:p>
            <a:r>
              <a:rPr lang="tr-TR" sz="3400" b="1" dirty="0" smtClean="0"/>
              <a:t>Hızlı yeme gibi yanlış beslenme alışkanlıkları nedeniyle olurken, </a:t>
            </a:r>
          </a:p>
          <a:p>
            <a:r>
              <a:rPr lang="tr-TR" sz="3400" b="1" dirty="0" smtClean="0"/>
              <a:t>Enerji harcamasının azlığı ise; </a:t>
            </a:r>
          </a:p>
          <a:p>
            <a:r>
              <a:rPr lang="tr-TR" sz="3400" b="1" dirty="0" smtClean="0"/>
              <a:t>Hareketsiz yaşam nedeniyle olmaktadır.</a:t>
            </a:r>
            <a:endParaRPr lang="tr-T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6700" b="1" dirty="0" smtClean="0">
                <a:solidFill>
                  <a:srgbClr val="C00000"/>
                </a:solidFill>
              </a:rPr>
              <a:t>OBEZ MİYİM?</a:t>
            </a:r>
            <a:r>
              <a:rPr lang="tr-TR" sz="7100" dirty="0" smtClean="0"/>
              <a:t/>
            </a:r>
            <a:br>
              <a:rPr lang="tr-TR" sz="7100" dirty="0" smtClean="0"/>
            </a:br>
            <a:endParaRPr lang="tr-TR" sz="71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41335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Obezitenin Değerlendirilmesi Vücut kütle indeksi= VKI (Kg / boy m2) 	</a:t>
            </a:r>
          </a:p>
          <a:p>
            <a:r>
              <a:rPr lang="tr-TR" dirty="0" smtClean="0"/>
              <a:t>Zayıf            &lt; 18,5 	</a:t>
            </a:r>
          </a:p>
          <a:p>
            <a:r>
              <a:rPr lang="tr-TR" dirty="0" smtClean="0"/>
              <a:t>Normal      18,5 – 24,9 	</a:t>
            </a:r>
          </a:p>
          <a:p>
            <a:r>
              <a:rPr lang="tr-TR" dirty="0" smtClean="0"/>
              <a:t>Fazla kilo   25 – 29,9 	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          </a:t>
            </a:r>
            <a:r>
              <a:rPr lang="tr-TR" b="1" dirty="0" err="1" smtClean="0">
                <a:solidFill>
                  <a:srgbClr val="FF0000"/>
                </a:solidFill>
              </a:rPr>
              <a:t>Obez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dirty="0" smtClean="0"/>
              <a:t>1. Derece </a:t>
            </a:r>
            <a:r>
              <a:rPr lang="tr-TR" dirty="0"/>
              <a:t>30 –34,9 </a:t>
            </a:r>
            <a:endParaRPr lang="tr-TR" dirty="0" smtClean="0"/>
          </a:p>
          <a:p>
            <a:r>
              <a:rPr lang="tr-TR" dirty="0" smtClean="0"/>
              <a:t>2. Derece </a:t>
            </a:r>
            <a:r>
              <a:rPr lang="tr-TR" dirty="0"/>
              <a:t>35 – 39,9 </a:t>
            </a:r>
            <a:endParaRPr lang="tr-TR" dirty="0" smtClean="0"/>
          </a:p>
          <a:p>
            <a:r>
              <a:rPr lang="tr-TR" dirty="0" smtClean="0"/>
              <a:t>3. Derece </a:t>
            </a:r>
            <a:r>
              <a:rPr lang="tr-TR" dirty="0"/>
              <a:t>&gt; 40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(</a:t>
            </a:r>
            <a:r>
              <a:rPr lang="tr-TR" b="1" dirty="0" err="1"/>
              <a:t>morbid</a:t>
            </a:r>
            <a:r>
              <a:rPr lang="tr-TR" b="1" dirty="0"/>
              <a:t> </a:t>
            </a:r>
            <a:r>
              <a:rPr lang="tr-TR" b="1" dirty="0" err="1"/>
              <a:t>obez</a:t>
            </a:r>
            <a:r>
              <a:rPr lang="tr-TR" b="1" dirty="0"/>
              <a:t>)</a:t>
            </a:r>
            <a:r>
              <a:rPr lang="tr-TR" dirty="0" smtClean="0"/>
              <a:t>	</a:t>
            </a:r>
          </a:p>
          <a:p>
            <a:pPr marL="0" indent="0">
              <a:buNone/>
            </a:pPr>
            <a:r>
              <a:rPr lang="tr-TR" b="1" dirty="0" smtClean="0"/>
              <a:t>	</a:t>
            </a:r>
          </a:p>
          <a:p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3930388" y="1412776"/>
            <a:ext cx="5213612" cy="3341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smtClean="0"/>
              <a:t>Örnek</a:t>
            </a:r>
            <a:r>
              <a:rPr lang="tr-TR" b="1" dirty="0"/>
              <a:t>: 1.60 cm boyunda bir kişi, </a:t>
            </a:r>
          </a:p>
          <a:p>
            <a:r>
              <a:rPr lang="tr-TR" b="1" dirty="0"/>
              <a:t>49-64 kg normal, </a:t>
            </a:r>
          </a:p>
          <a:p>
            <a:r>
              <a:rPr lang="tr-TR" b="1" dirty="0"/>
              <a:t>65-77 kg fazla kilolu, </a:t>
            </a:r>
          </a:p>
          <a:p>
            <a:r>
              <a:rPr lang="tr-TR" b="1" dirty="0"/>
              <a:t>78-102 kg obez, </a:t>
            </a:r>
          </a:p>
          <a:p>
            <a:r>
              <a:rPr lang="tr-TR" b="1" dirty="0"/>
              <a:t>103-128kg morbid obez, 129 kg ve üstü süper morbid obez </a:t>
            </a:r>
            <a:endParaRPr lang="tr-TR" dirty="0"/>
          </a:p>
        </p:txBody>
      </p:sp>
      <p:pic>
        <p:nvPicPr>
          <p:cNvPr id="4099" name="Picture 3" descr="C:\Users\LENOVO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5238"/>
            <a:ext cx="9144000" cy="19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168352"/>
          </a:xfrm>
        </p:spPr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7100" b="1" dirty="0" smtClean="0"/>
              <a:t>UNUTMAYALIM! </a:t>
            </a:r>
            <a:br>
              <a:rPr lang="tr-TR" sz="7100" b="1" dirty="0" smtClean="0"/>
            </a:br>
            <a:endParaRPr lang="tr-TR" sz="7100" dirty="0"/>
          </a:p>
        </p:txBody>
      </p:sp>
      <p:pic>
        <p:nvPicPr>
          <p:cNvPr id="1026" name="Picture 2" descr="C:\Users\LENOVO\Desktop\inde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7340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"/>
            <a:ext cx="9144000" cy="688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145</Words>
  <Application>Microsoft Office PowerPoint</Application>
  <PresentationFormat>Ekran Gösterisi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PowerPoint Sunusu</vt:lpstr>
      <vt:lpstr>OBEZİTE</vt:lpstr>
      <vt:lpstr>OBEZİTE NEDİR? </vt:lpstr>
      <vt:lpstr>PowerPoint Sunusu</vt:lpstr>
      <vt:lpstr>OBEZİTE (ŞİŞMANLIK);</vt:lpstr>
      <vt:lpstr>OBEZİTENİN NEDENLERİ</vt:lpstr>
      <vt:lpstr> OBEZ MİYİM? </vt:lpstr>
      <vt:lpstr> UNUTMAYALIM!  </vt:lpstr>
      <vt:lpstr>PowerPoint Sunusu</vt:lpstr>
      <vt:lpstr> OBEZİTEYLE MÜCADELE VE TEDAVİ</vt:lpstr>
      <vt:lpstr>PowerPoint Sunusu</vt:lpstr>
      <vt:lpstr>EL ELE VERİYORUZ OBEZİTEYLE MÜCADELE EDİYORUZ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OBEZİTE</dc:title>
  <dc:creator>MUSTAFA ZAFER</dc:creator>
  <cp:lastModifiedBy>LENOVO</cp:lastModifiedBy>
  <cp:revision>16</cp:revision>
  <dcterms:created xsi:type="dcterms:W3CDTF">2018-12-23T19:54:23Z</dcterms:created>
  <dcterms:modified xsi:type="dcterms:W3CDTF">2018-12-26T12:39:46Z</dcterms:modified>
</cp:coreProperties>
</file>